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66" r:id="rId3"/>
    <p:sldId id="269" r:id="rId4"/>
    <p:sldId id="293" r:id="rId5"/>
    <p:sldId id="267" r:id="rId6"/>
    <p:sldId id="275" r:id="rId7"/>
    <p:sldId id="270" r:id="rId8"/>
    <p:sldId id="271" r:id="rId9"/>
    <p:sldId id="274" r:id="rId10"/>
    <p:sldId id="289" r:id="rId11"/>
    <p:sldId id="272" r:id="rId12"/>
    <p:sldId id="294" r:id="rId13"/>
    <p:sldId id="276" r:id="rId14"/>
    <p:sldId id="278" r:id="rId15"/>
    <p:sldId id="295" r:id="rId16"/>
    <p:sldId id="279" r:id="rId17"/>
    <p:sldId id="290" r:id="rId18"/>
    <p:sldId id="280" r:id="rId19"/>
    <p:sldId id="281" r:id="rId20"/>
    <p:sldId id="291" r:id="rId21"/>
    <p:sldId id="282" r:id="rId22"/>
    <p:sldId id="286" r:id="rId23"/>
    <p:sldId id="288" r:id="rId24"/>
    <p:sldId id="283" r:id="rId25"/>
    <p:sldId id="284" r:id="rId26"/>
    <p:sldId id="285" r:id="rId27"/>
    <p:sldId id="292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325C40-858F-4299-A241-07298604DF4E}" type="datetimeFigureOut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1D3723-D78E-4488-AE4C-67B334BE9F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81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T PRINCIPA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53975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noProof="0" smtClean="0"/>
              <a:t>Haga clic para modificar el estilo de subtítulo del patrón</a:t>
            </a:r>
            <a:endParaRPr lang="es-CO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B98B-746B-4FE5-8F50-634D33C80A88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224C-83E3-427A-A237-03090BE9890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E4C-8640-499A-92F5-340FBBD5DF3E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7A22-E5EC-445E-9850-4C7082C057F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EC8E-6586-4C13-B9AD-B5610702DC50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E8DE-17F9-439B-A4BB-F4B0B1A8BCA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Imagen" descr="medalla acreditación.jp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6000750"/>
            <a:ext cx="1512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CO" noProof="0" dirty="0" smtClean="0"/>
              <a:t>Haga clic para modificar el estilo de título del patrón</a:t>
            </a:r>
            <a:endParaRPr lang="es-CO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81870" y="6492899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7ED2E3-A9DB-41A4-BDD3-B0B101CCC83D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5915-347E-41A6-A638-7D299D83165E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D319-BC79-402E-ACCF-CB7A8D306B7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1181-2344-40FF-9BEA-4C38AF4BF4DA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97F8-9A67-45DF-97C6-9E53A8D470E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3680E-BCAC-4D71-9FF3-453A6CA3230A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A578-C0A8-42FC-845E-84AC3548AC2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F44E-6F11-4BDB-90F9-18DFD2B25B95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D2ED-BDC3-4D6A-B6A6-BCA9DBFF43F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 Imagen" descr="medalla acreditación.jp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6000750"/>
            <a:ext cx="1512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E144-16F1-4396-B965-79CBC4194131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BC21-0FF0-4852-83AF-ED71DA470C3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1340-16D7-4A8F-9FD5-8827DC6AE932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21F34-A45C-4E8B-A6F7-CF6FBB5D56B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2F476-019D-4823-833D-B42B5A8DDDD2}" type="datetimeFigureOut">
              <a:rPr lang="es-CO"/>
              <a:pPr>
                <a:defRPr/>
              </a:pPr>
              <a:t>10/11/2014</a:t>
            </a:fld>
            <a:endParaRPr lang="es-CO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5553-308C-47BC-A7BB-7B9A75CA804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1040DB-D886-4D13-9F33-6A496BE59F05}" type="datetimeFigureOut">
              <a:rPr lang="es-ES"/>
              <a:pPr>
                <a:defRPr/>
              </a:pPr>
              <a:t>10/11/2014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34E411-A867-4FFE-9DC3-2B34CDEB67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1" y="5586452"/>
            <a:ext cx="3786182" cy="785794"/>
          </a:xfrm>
        </p:spPr>
        <p:txBody>
          <a:bodyPr/>
          <a:lstStyle/>
          <a:p>
            <a:pPr eaLnBrk="1" hangingPunct="1"/>
            <a:r>
              <a:rPr lang="es-ES" alt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Doctorado en Ingeniería Telemática</a:t>
            </a:r>
            <a:br>
              <a:rPr lang="es-ES" alt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alt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II de Investigación</a:t>
            </a:r>
          </a:p>
        </p:txBody>
      </p:sp>
      <p:sp>
        <p:nvSpPr>
          <p:cNvPr id="13315" name="2 Subtítulo"/>
          <p:cNvSpPr>
            <a:spLocks noGrp="1"/>
          </p:cNvSpPr>
          <p:nvPr>
            <p:ph type="subTitle" idx="1"/>
          </p:nvPr>
        </p:nvSpPr>
        <p:spPr>
          <a:xfrm>
            <a:off x="1643042" y="428604"/>
            <a:ext cx="7072362" cy="200027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_tradnl" altLang="es-ES" sz="3600" b="1" dirty="0" smtClean="0"/>
              <a:t>Diseño de procesos formativos en línea masivos personalizables con </a:t>
            </a:r>
            <a:r>
              <a:rPr lang="es-ES_tradnl" altLang="es-ES" sz="3600" b="1" dirty="0" err="1" smtClean="0"/>
              <a:t>Mastery</a:t>
            </a:r>
            <a:r>
              <a:rPr lang="es-ES_tradnl" altLang="es-ES" sz="3600" b="1" dirty="0" smtClean="0"/>
              <a:t> </a:t>
            </a:r>
            <a:r>
              <a:rPr lang="es-ES_tradnl" altLang="es-ES" sz="3600" b="1" dirty="0" err="1" smtClean="0"/>
              <a:t>Learning</a:t>
            </a:r>
            <a:r>
              <a:rPr lang="es-ES_tradnl" altLang="es-ES" sz="3600" b="1" dirty="0" smtClean="0"/>
              <a:t> y Analítica del Aprendizaje</a:t>
            </a:r>
            <a:endParaRPr lang="es-ES" altLang="es-ES" sz="3600" b="1" dirty="0" smtClean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85720" y="3143248"/>
            <a:ext cx="85725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s-ES_tradnl" alt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</a:t>
            </a:r>
            <a:r>
              <a:rPr kumimoji="0" lang="es-ES_tradnl" alt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Mario </a:t>
            </a:r>
            <a:r>
              <a:rPr kumimoji="0" lang="es-ES_tradnl" alt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Solarte</a:t>
            </a:r>
            <a:endParaRPr kumimoji="0" lang="es-ES_tradnl" alt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es-ES_tradnl" altLang="es-ES" sz="2800" dirty="0" smtClean="0">
                <a:solidFill>
                  <a:schemeClr val="bg1"/>
                </a:solidFill>
                <a:latin typeface="+mn-lt"/>
              </a:rPr>
              <a:t>Popayán, 10 de octubre de 2014 </a:t>
            </a:r>
            <a:endParaRPr kumimoji="0" lang="es-ES" alt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Sobre la formación en el siglo XXI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proceso centrado en el aprendizaje</a:t>
            </a:r>
          </a:p>
          <a:p>
            <a:r>
              <a:rPr lang="es-ES" sz="2800" dirty="0" smtClean="0"/>
              <a:t>centrada en el alumno</a:t>
            </a:r>
          </a:p>
          <a:p>
            <a:r>
              <a:rPr lang="es-ES" sz="2800" dirty="0" smtClean="0"/>
              <a:t>aprender haciendo</a:t>
            </a:r>
          </a:p>
          <a:p>
            <a:r>
              <a:rPr lang="es-ES" sz="2800" dirty="0" smtClean="0"/>
              <a:t>avance basado en logros</a:t>
            </a:r>
          </a:p>
          <a:p>
            <a:r>
              <a:rPr lang="es-ES" sz="2800" b="1" dirty="0" smtClean="0"/>
              <a:t>instrucción personalizada</a:t>
            </a:r>
          </a:p>
          <a:p>
            <a:r>
              <a:rPr lang="es-ES" sz="2800" dirty="0" smtClean="0"/>
              <a:t>evaluación basada en criterios</a:t>
            </a:r>
          </a:p>
          <a:p>
            <a:r>
              <a:rPr lang="es-ES" sz="2800" dirty="0" smtClean="0"/>
              <a:t>aprendizaje colaborativo</a:t>
            </a:r>
          </a:p>
          <a:p>
            <a:r>
              <a:rPr lang="es-ES" sz="2800" dirty="0" smtClean="0"/>
              <a:t>aprendizaje placentero </a:t>
            </a:r>
          </a:p>
          <a:p>
            <a:pPr algn="r">
              <a:buNone/>
            </a:pPr>
            <a:r>
              <a:rPr lang="es-ES" sz="2800" dirty="0" smtClean="0"/>
              <a:t>(</a:t>
            </a:r>
            <a:r>
              <a:rPr lang="es-ES" sz="2800" dirty="0" err="1" smtClean="0"/>
              <a:t>Reigueluth</a:t>
            </a:r>
            <a:r>
              <a:rPr lang="es-ES" sz="2800" dirty="0" smtClean="0"/>
              <a:t>, 2012)</a:t>
            </a:r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 motivadoras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¿Con qué metodología se diseñan MOOC?</a:t>
            </a:r>
          </a:p>
          <a:p>
            <a:r>
              <a:rPr lang="es-ES" dirty="0" smtClean="0"/>
              <a:t>¿Qué se puede “personalizar” en un MOOC?</a:t>
            </a:r>
          </a:p>
          <a:p>
            <a:r>
              <a:rPr lang="es-ES" dirty="0" smtClean="0"/>
              <a:t>¿Cómo se debería “personalizar” un MOOC?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Revisión bibliográfica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22900"/>
            <a:ext cx="3462555" cy="244827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49565"/>
            <a:ext cx="3730417" cy="27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714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MOOC: Metodología se diseño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Diseño de MOOC</a:t>
            </a:r>
          </a:p>
          <a:p>
            <a:pPr lvl="1"/>
            <a:r>
              <a:rPr lang="es-ES" dirty="0" smtClean="0"/>
              <a:t>Ward et </a:t>
            </a:r>
            <a:r>
              <a:rPr lang="es-ES" dirty="0" err="1" smtClean="0"/>
              <a:t>all</a:t>
            </a:r>
            <a:r>
              <a:rPr lang="es-ES" dirty="0" smtClean="0"/>
              <a:t> (2011)</a:t>
            </a:r>
          </a:p>
          <a:p>
            <a:pPr lvl="1"/>
            <a:r>
              <a:rPr lang="es-ES" dirty="0" err="1" smtClean="0"/>
              <a:t>McKness</a:t>
            </a:r>
            <a:r>
              <a:rPr lang="es-ES" dirty="0" smtClean="0"/>
              <a:t> et </a:t>
            </a:r>
            <a:r>
              <a:rPr lang="es-ES" dirty="0" err="1" smtClean="0"/>
              <a:t>all</a:t>
            </a:r>
            <a:r>
              <a:rPr lang="es-ES" dirty="0" smtClean="0"/>
              <a:t> (2013)</a:t>
            </a:r>
          </a:p>
          <a:p>
            <a:pPr lvl="1"/>
            <a:r>
              <a:rPr lang="es-ES" dirty="0" err="1" smtClean="0"/>
              <a:t>Guardià</a:t>
            </a:r>
            <a:r>
              <a:rPr lang="es-ES" dirty="0" smtClean="0"/>
              <a:t> et </a:t>
            </a:r>
            <a:r>
              <a:rPr lang="es-ES" dirty="0" err="1" smtClean="0"/>
              <a:t>all</a:t>
            </a:r>
            <a:r>
              <a:rPr lang="es-ES" dirty="0" smtClean="0"/>
              <a:t> (2013)</a:t>
            </a:r>
          </a:p>
          <a:p>
            <a:pPr lvl="1"/>
            <a:r>
              <a:rPr lang="es-ES" dirty="0" smtClean="0"/>
              <a:t>Zapata (2012, 2013)</a:t>
            </a:r>
          </a:p>
          <a:p>
            <a:pPr lvl="1"/>
            <a:r>
              <a:rPr lang="es-ES" dirty="0" smtClean="0"/>
              <a:t>Méndez (2014)</a:t>
            </a:r>
          </a:p>
          <a:p>
            <a:pPr lvl="1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929190" y="3214686"/>
            <a:ext cx="4000528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3200" dirty="0" err="1" smtClean="0">
                <a:latin typeface="+mn-lt"/>
              </a:rPr>
              <a:t>Mastery</a:t>
            </a:r>
            <a:r>
              <a:rPr lang="es-ES" sz="3200" dirty="0" smtClean="0">
                <a:latin typeface="+mn-lt"/>
              </a:rPr>
              <a:t> </a:t>
            </a:r>
            <a:r>
              <a:rPr lang="es-ES" sz="3200" dirty="0" err="1" smtClean="0">
                <a:latin typeface="+mn-lt"/>
              </a:rPr>
              <a:t>Learning</a:t>
            </a:r>
            <a:endParaRPr lang="es-ES" sz="3200" dirty="0" smtClean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800" dirty="0" smtClean="0">
                <a:latin typeface="+mn-lt"/>
              </a:rPr>
              <a:t>Block (1971)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800" dirty="0" err="1" smtClean="0">
                <a:latin typeface="+mn-lt"/>
              </a:rPr>
              <a:t>Reigueluth</a:t>
            </a:r>
            <a:r>
              <a:rPr lang="es-ES" sz="2800" dirty="0" smtClean="0">
                <a:latin typeface="+mn-lt"/>
              </a:rPr>
              <a:t> (2008, 2013)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800" dirty="0" err="1" smtClean="0">
                <a:latin typeface="+mn-lt"/>
              </a:rPr>
              <a:t>Brandman</a:t>
            </a:r>
            <a:r>
              <a:rPr lang="es-ES" sz="2800" dirty="0" smtClean="0">
                <a:latin typeface="+mn-lt"/>
              </a:rPr>
              <a:t> (2013)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“Personalización” en un MOOC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Premisa: No se debe personalizar un MOOC que haya sido diseñado para propósito general, la personalización debe ser contemplada desde el diseño.</a:t>
            </a:r>
          </a:p>
          <a:p>
            <a:pPr algn="r">
              <a:buNone/>
            </a:pPr>
            <a:r>
              <a:rPr lang="es-ES" dirty="0" smtClean="0"/>
              <a:t>(Zapata, 2013)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Estilos de aprendizaje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683568" y="1840137"/>
            <a:ext cx="7767028" cy="3821111"/>
            <a:chOff x="837420" y="1840137"/>
            <a:chExt cx="7190964" cy="3473119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994969"/>
              <a:ext cx="2520280" cy="2417072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20" y="1840137"/>
              <a:ext cx="1656184" cy="157006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3506263"/>
              <a:ext cx="2520280" cy="1806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2493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“Personalización” en un MOOC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3"/>
            <a:ext cx="4500594" cy="3286148"/>
          </a:xfrm>
        </p:spPr>
        <p:txBody>
          <a:bodyPr/>
          <a:lstStyle/>
          <a:p>
            <a:r>
              <a:rPr lang="es-ES" dirty="0" smtClean="0"/>
              <a:t>Estilos de aprendizaje</a:t>
            </a:r>
          </a:p>
          <a:p>
            <a:pPr lvl="1"/>
            <a:r>
              <a:rPr lang="es-ES" dirty="0" err="1" smtClean="0"/>
              <a:t>Kolb</a:t>
            </a:r>
            <a:r>
              <a:rPr lang="es-ES" dirty="0" smtClean="0"/>
              <a:t> (1981, 1999)</a:t>
            </a:r>
          </a:p>
          <a:p>
            <a:pPr lvl="1"/>
            <a:r>
              <a:rPr lang="es-ES" dirty="0" err="1" smtClean="0"/>
              <a:t>Felder</a:t>
            </a:r>
            <a:r>
              <a:rPr lang="es-ES" dirty="0" smtClean="0"/>
              <a:t> &amp; </a:t>
            </a:r>
            <a:r>
              <a:rPr lang="es-ES" dirty="0" err="1" smtClean="0"/>
              <a:t>Silvermann</a:t>
            </a:r>
            <a:r>
              <a:rPr lang="es-ES" dirty="0" smtClean="0"/>
              <a:t> (1988, 1996)</a:t>
            </a:r>
          </a:p>
          <a:p>
            <a:pPr lvl="1"/>
            <a:r>
              <a:rPr lang="es-ES" dirty="0" err="1" smtClean="0"/>
              <a:t>Honey</a:t>
            </a:r>
            <a:r>
              <a:rPr lang="es-ES" dirty="0" smtClean="0"/>
              <a:t> &amp; </a:t>
            </a:r>
            <a:r>
              <a:rPr lang="es-ES" dirty="0" err="1" smtClean="0"/>
              <a:t>Munford</a:t>
            </a:r>
            <a:r>
              <a:rPr lang="es-ES" dirty="0" smtClean="0"/>
              <a:t> (1986, 2000)</a:t>
            </a:r>
          </a:p>
          <a:p>
            <a:pPr lvl="1"/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535902" y="2420888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Inteligencias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múltiples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800" dirty="0" smtClean="0">
                <a:latin typeface="+mn-lt"/>
              </a:rPr>
              <a:t>Gardner (1987, 1997, 2003)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s-ES" sz="2800" dirty="0" err="1" smtClean="0">
                <a:latin typeface="+mn-lt"/>
              </a:rPr>
              <a:t>Santaella</a:t>
            </a:r>
            <a:r>
              <a:rPr lang="es-ES" sz="2800" dirty="0" smtClean="0">
                <a:latin typeface="+mn-lt"/>
              </a:rPr>
              <a:t> (2010)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800" dirty="0" smtClean="0">
                <a:latin typeface="+mn-lt"/>
              </a:rPr>
              <a:t>Perfiles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s-ES" sz="2800" dirty="0" err="1" smtClean="0">
                <a:latin typeface="+mn-lt"/>
              </a:rPr>
              <a:t>Zhou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(2010)</a:t>
            </a:r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Estados del arte relacionados</a:t>
            </a:r>
            <a:endParaRPr lang="es-ES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Al-</a:t>
            </a:r>
            <a:r>
              <a:rPr lang="es-ES" sz="2800" dirty="0" err="1" smtClean="0"/>
              <a:t>Wabil</a:t>
            </a:r>
            <a:r>
              <a:rPr lang="es-ES" sz="2800" dirty="0" smtClean="0"/>
              <a:t> </a:t>
            </a:r>
            <a:r>
              <a:rPr lang="es-ES" sz="2800" dirty="0"/>
              <a:t>et </a:t>
            </a:r>
            <a:r>
              <a:rPr lang="es-ES" sz="2800" dirty="0" err="1"/>
              <a:t>all</a:t>
            </a:r>
            <a:r>
              <a:rPr lang="es-ES" sz="2800" dirty="0"/>
              <a:t> (2011): estilos de aprendizaje como parámetro de </a:t>
            </a:r>
            <a:r>
              <a:rPr lang="es-ES" sz="2800" dirty="0" smtClean="0"/>
              <a:t>personalización. </a:t>
            </a:r>
            <a:endParaRPr lang="es-ES" sz="2800" dirty="0"/>
          </a:p>
          <a:p>
            <a:r>
              <a:rPr lang="es-ES" sz="2800" dirty="0" err="1" smtClean="0"/>
              <a:t>Joshi</a:t>
            </a:r>
            <a:r>
              <a:rPr lang="es-ES" sz="2800" dirty="0" smtClean="0"/>
              <a:t> &amp; </a:t>
            </a:r>
            <a:r>
              <a:rPr lang="es-ES" sz="2800" dirty="0" err="1" smtClean="0"/>
              <a:t>Vaida</a:t>
            </a:r>
            <a:r>
              <a:rPr lang="es-ES" sz="2800" dirty="0" smtClean="0"/>
              <a:t> (2013): personalización “convencional”.</a:t>
            </a:r>
          </a:p>
          <a:p>
            <a:r>
              <a:rPr lang="es-ES" sz="2800" dirty="0" err="1" smtClean="0"/>
              <a:t>Gulati</a:t>
            </a:r>
            <a:r>
              <a:rPr lang="es-ES" sz="2800" dirty="0" smtClean="0"/>
              <a:t> (2013): sistemas expertos para aprendizaje colaborativo.</a:t>
            </a:r>
          </a:p>
          <a:p>
            <a:r>
              <a:rPr lang="es-ES" sz="2800" dirty="0" err="1" smtClean="0"/>
              <a:t>Magnisallis</a:t>
            </a:r>
            <a:r>
              <a:rPr lang="es-ES" sz="2800" dirty="0" smtClean="0"/>
              <a:t> et </a:t>
            </a:r>
            <a:r>
              <a:rPr lang="es-ES" sz="2800" dirty="0" err="1" smtClean="0"/>
              <a:t>all</a:t>
            </a:r>
            <a:r>
              <a:rPr lang="es-ES" sz="2800" dirty="0" smtClean="0"/>
              <a:t> (2012): sistemas adaptativos e inteligentes para aprendizaje colaborativo.</a:t>
            </a:r>
          </a:p>
          <a:p>
            <a:r>
              <a:rPr lang="es-ES" sz="2800" dirty="0" err="1" smtClean="0"/>
              <a:t>Crocket</a:t>
            </a:r>
            <a:r>
              <a:rPr lang="es-ES" sz="2800" dirty="0" smtClean="0"/>
              <a:t> et </a:t>
            </a:r>
            <a:r>
              <a:rPr lang="es-ES" sz="2800" dirty="0" err="1" smtClean="0"/>
              <a:t>all</a:t>
            </a:r>
            <a:r>
              <a:rPr lang="es-ES" sz="2800" dirty="0" smtClean="0"/>
              <a:t> (2011), </a:t>
            </a:r>
            <a:r>
              <a:rPr lang="es-ES" sz="2800" dirty="0" err="1" smtClean="0"/>
              <a:t>Encheva</a:t>
            </a:r>
            <a:r>
              <a:rPr lang="es-ES" sz="2800" dirty="0" smtClean="0"/>
              <a:t> (2005): sistemas tutoriales inteligentes.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81703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Manochehr</a:t>
            </a:r>
            <a:r>
              <a:rPr lang="es-ES" dirty="0" smtClean="0"/>
              <a:t> (2006)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sz="2800" dirty="0" smtClean="0"/>
              <a:t>“</a:t>
            </a:r>
            <a:r>
              <a:rPr lang="es-ES" sz="2800" i="1" dirty="0" smtClean="0"/>
              <a:t>en procesos formativos soportados en web, el estilo de aprendizaje de los estudiantes es significativamente importante para el rendimiento y apropiación de conocimiento</a:t>
            </a:r>
            <a:r>
              <a:rPr lang="es-ES" sz="2800" dirty="0" smtClean="0"/>
              <a:t>.”</a:t>
            </a:r>
          </a:p>
          <a:p>
            <a:r>
              <a:rPr lang="es-ES" dirty="0" err="1" smtClean="0"/>
              <a:t>Krätzig</a:t>
            </a:r>
            <a:r>
              <a:rPr lang="es-ES" dirty="0" smtClean="0"/>
              <a:t> &amp; </a:t>
            </a:r>
            <a:r>
              <a:rPr lang="es-ES" dirty="0" err="1" smtClean="0"/>
              <a:t>Arbuthnott</a:t>
            </a:r>
            <a:r>
              <a:rPr lang="es-ES" dirty="0" smtClean="0"/>
              <a:t> (2006)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sz="2800" i="1" dirty="0" smtClean="0"/>
              <a:t>“no existe evidencia educativa ni científica que demuestre la utilidad de los estilos de aprendizaje”.</a:t>
            </a:r>
            <a:endParaRPr lang="es-ES" sz="28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Premisa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estilo de aprendizaje –o el tipo de inteligencia- de un estudiante en un MOOC se puede extraer con técnicas de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Analytics</a:t>
            </a:r>
            <a:r>
              <a:rPr lang="es-ES" dirty="0" smtClean="0"/>
              <a:t>.</a:t>
            </a:r>
          </a:p>
          <a:p>
            <a:pPr marL="0" indent="0" algn="r">
              <a:buNone/>
            </a:pPr>
            <a:r>
              <a:rPr lang="es-ES" i="1" dirty="0" smtClean="0"/>
              <a:t>(Sugerencia profesores del Doctorado en Ciencias de la Educación RUDECOLOMBIA, 2014)</a:t>
            </a:r>
            <a:endParaRPr lang="es-ES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Contexto y Motivación</a:t>
            </a:r>
          </a:p>
          <a:p>
            <a:r>
              <a:rPr lang="es-ES" dirty="0" smtClean="0"/>
              <a:t>Preguntas orientadoras</a:t>
            </a:r>
          </a:p>
          <a:p>
            <a:r>
              <a:rPr lang="es-ES" dirty="0" smtClean="0"/>
              <a:t>Revisión bibliográfica</a:t>
            </a:r>
          </a:p>
          <a:p>
            <a:r>
              <a:rPr lang="es-ES" dirty="0" smtClean="0"/>
              <a:t>Brechas encontradas</a:t>
            </a:r>
          </a:p>
          <a:p>
            <a:r>
              <a:rPr lang="es-ES" dirty="0" smtClean="0"/>
              <a:t>Pregunta de investigación</a:t>
            </a:r>
          </a:p>
          <a:p>
            <a:r>
              <a:rPr lang="es-ES" dirty="0" smtClean="0"/>
              <a:t>Objetivos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Técnicas de “personalización”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¿Sistemas adaptativos o sistemas de recomendación?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1686673" y="2636912"/>
            <a:ext cx="6317134" cy="2988890"/>
            <a:chOff x="1686673" y="2636912"/>
            <a:chExt cx="6317134" cy="2988890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673" y="3321546"/>
              <a:ext cx="3074565" cy="2304256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636912"/>
              <a:ext cx="2639719" cy="2289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9648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Técnicas para “personalización” de MOOC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aMOOC</a:t>
            </a:r>
            <a:endParaRPr lang="es-ES" dirty="0" smtClean="0"/>
          </a:p>
          <a:p>
            <a:pPr lvl="1"/>
            <a:r>
              <a:rPr lang="es-ES" dirty="0" err="1" smtClean="0"/>
              <a:t>Sonwalkar</a:t>
            </a:r>
            <a:r>
              <a:rPr lang="es-ES" dirty="0" smtClean="0"/>
              <a:t> (2013)</a:t>
            </a:r>
          </a:p>
          <a:p>
            <a:pPr lvl="1"/>
            <a:r>
              <a:rPr lang="es-ES" dirty="0" err="1" smtClean="0"/>
              <a:t>Bansal</a:t>
            </a:r>
            <a:r>
              <a:rPr lang="es-ES" dirty="0" smtClean="0"/>
              <a:t> (2013)</a:t>
            </a:r>
          </a:p>
          <a:p>
            <a:pPr lvl="1"/>
            <a:r>
              <a:rPr lang="es-ES" dirty="0"/>
              <a:t>Fidalgo (2013)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427984" y="1628800"/>
            <a:ext cx="4320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Sistemas de recomendación</a:t>
            </a:r>
          </a:p>
          <a:p>
            <a:pPr lvl="1"/>
            <a:r>
              <a:rPr lang="es-ES" dirty="0"/>
              <a:t>Torres et </a:t>
            </a:r>
            <a:r>
              <a:rPr lang="es-ES" dirty="0" err="1"/>
              <a:t>all</a:t>
            </a:r>
            <a:r>
              <a:rPr lang="es-ES" dirty="0"/>
              <a:t> (2013)</a:t>
            </a:r>
          </a:p>
          <a:p>
            <a:pPr lvl="1"/>
            <a:r>
              <a:rPr lang="es-ES" dirty="0" err="1"/>
              <a:t>Chen</a:t>
            </a:r>
            <a:r>
              <a:rPr lang="es-ES" dirty="0"/>
              <a:t> (2012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Santos &amp; Boticario (2012), (2008)</a:t>
            </a:r>
            <a:endParaRPr lang="es-ES" dirty="0"/>
          </a:p>
          <a:p>
            <a:pPr lvl="1"/>
            <a:r>
              <a:rPr lang="es-ES" dirty="0" err="1"/>
              <a:t>Khribi</a:t>
            </a:r>
            <a:r>
              <a:rPr lang="es-ES" dirty="0"/>
              <a:t> (2009</a:t>
            </a:r>
            <a:r>
              <a:rPr lang="es-ES" dirty="0" smtClean="0"/>
              <a:t>)</a:t>
            </a:r>
          </a:p>
          <a:p>
            <a:pPr lvl="1"/>
            <a:r>
              <a:rPr lang="es-ES" dirty="0" err="1" smtClean="0"/>
              <a:t>Vialardi</a:t>
            </a:r>
            <a:r>
              <a:rPr lang="es-ES" dirty="0" smtClean="0"/>
              <a:t> (2009)</a:t>
            </a:r>
            <a:endParaRPr lang="es-ES" dirty="0"/>
          </a:p>
          <a:p>
            <a:pPr lvl="1"/>
            <a:r>
              <a:rPr lang="es-ES" dirty="0" err="1"/>
              <a:t>Drachsler</a:t>
            </a:r>
            <a:r>
              <a:rPr lang="es-ES" dirty="0"/>
              <a:t> et </a:t>
            </a:r>
            <a:r>
              <a:rPr lang="es-ES" dirty="0" err="1"/>
              <a:t>all</a:t>
            </a:r>
            <a:r>
              <a:rPr lang="es-ES" dirty="0"/>
              <a:t> (2008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4077072"/>
            <a:ext cx="4139952" cy="121763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Brechas encontradas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No se han encontrado propuestas sobre métodos para personalización de MOOC que involucren </a:t>
            </a:r>
            <a:r>
              <a:rPr lang="es-CO" dirty="0" err="1" smtClean="0"/>
              <a:t>Learning</a:t>
            </a:r>
            <a:r>
              <a:rPr lang="es-CO" dirty="0" smtClean="0"/>
              <a:t> </a:t>
            </a:r>
            <a:r>
              <a:rPr lang="es-CO" dirty="0" err="1" smtClean="0"/>
              <a:t>Analytics</a:t>
            </a:r>
            <a:r>
              <a:rPr lang="es-CO" dirty="0" smtClean="0"/>
              <a:t>.</a:t>
            </a:r>
          </a:p>
          <a:p>
            <a:r>
              <a:rPr lang="es-CO" dirty="0" smtClean="0"/>
              <a:t>No se ha encontrado mecanismos de integración entre las plataformas para el ofrecimiento de MOOC y las arquitecturas de la Analítica del Aprendizaje</a:t>
            </a:r>
          </a:p>
          <a:p>
            <a:endParaRPr lang="es-CO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Brechas encontradas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No se ha encontrado un estudio sobre criterios para la selección de métodos de personalización en MOOC.</a:t>
            </a:r>
          </a:p>
          <a:p>
            <a:r>
              <a:rPr lang="es-CO" dirty="0" smtClean="0"/>
              <a:t>No hay suficientes estudios sobre el problema de la deserción en MOOC.</a:t>
            </a:r>
          </a:p>
          <a:p>
            <a:r>
              <a:rPr lang="es-CO" dirty="0" smtClean="0"/>
              <a:t>Se detecta una tendencia a ofrecer MOOC  sin el debido soporte pedagógico.</a:t>
            </a:r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de investigación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¿Cómo diseñar procesos formativos en línea masivos personalizables </a:t>
            </a:r>
            <a:r>
              <a:rPr lang="es-ES" i="1" dirty="0" smtClean="0"/>
              <a:t>y qué impacto tiene en el aprendizaje de los estudiantes</a:t>
            </a:r>
            <a:r>
              <a:rPr lang="es-ES" dirty="0" smtClean="0"/>
              <a:t>?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general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Proponer un </a:t>
            </a:r>
            <a:r>
              <a:rPr lang="es-ES" i="1" dirty="0" smtClean="0"/>
              <a:t>mecanismo</a:t>
            </a:r>
            <a:r>
              <a:rPr lang="es-ES" dirty="0" smtClean="0"/>
              <a:t> para el diseño personalizable de Cursos en Línea Abiertos y Masivos con </a:t>
            </a:r>
            <a:r>
              <a:rPr lang="es-ES" dirty="0" err="1" smtClean="0"/>
              <a:t>Mastery</a:t>
            </a:r>
            <a:r>
              <a:rPr lang="es-ES" dirty="0" smtClean="0"/>
              <a:t> </a:t>
            </a:r>
            <a:r>
              <a:rPr lang="es-ES" dirty="0" err="1" smtClean="0"/>
              <a:t>Learning</a:t>
            </a:r>
            <a:r>
              <a:rPr lang="es-ES" dirty="0" smtClean="0"/>
              <a:t> y Analítica del Aprendizaje.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Adecuar el </a:t>
            </a:r>
            <a:r>
              <a:rPr lang="es-ES" sz="2800" dirty="0" err="1" smtClean="0"/>
              <a:t>Mastery</a:t>
            </a:r>
            <a:r>
              <a:rPr lang="es-ES" sz="2800" dirty="0" smtClean="0"/>
              <a:t> </a:t>
            </a:r>
            <a:r>
              <a:rPr lang="es-ES" sz="2800" dirty="0" err="1" smtClean="0"/>
              <a:t>Learning</a:t>
            </a:r>
            <a:r>
              <a:rPr lang="es-ES" sz="2800" dirty="0" smtClean="0"/>
              <a:t> para el diseño de MOOC soportado en dimensiones de la Analítica del aprendizaje para identificar </a:t>
            </a:r>
            <a:r>
              <a:rPr lang="es-ES" sz="2800" i="1" dirty="0" smtClean="0"/>
              <a:t>perfil</a:t>
            </a:r>
            <a:r>
              <a:rPr lang="es-ES" sz="2800" dirty="0" smtClean="0"/>
              <a:t> del usuario.</a:t>
            </a:r>
          </a:p>
          <a:p>
            <a:r>
              <a:rPr lang="es-ES" sz="2800" dirty="0" smtClean="0"/>
              <a:t>Seleccionar una técnica software para personalizar el desarrollo de MOOC</a:t>
            </a:r>
          </a:p>
          <a:p>
            <a:r>
              <a:rPr lang="es-ES" sz="2800" dirty="0" smtClean="0"/>
              <a:t>Diseño y Ejecución de un caso de estudio que permita verificar el impacto del diseño de un MOOC desde las perspectiva de la personalización.</a:t>
            </a:r>
          </a:p>
          <a:p>
            <a:pPr>
              <a:buNone/>
            </a:pPr>
            <a:endParaRPr lang="es-ES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r>
              <a:rPr lang="es-ES" b="1" dirty="0"/>
              <a:t>¡</a:t>
            </a:r>
            <a:r>
              <a:rPr lang="es-ES" b="1" dirty="0" smtClean="0"/>
              <a:t>Muchas gracias!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307812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1142976" y="1600201"/>
            <a:ext cx="7143800" cy="44720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800" dirty="0">
                <a:latin typeface="+mn-lt"/>
              </a:rPr>
              <a:t>Pese a que su aparición en el espacio educativo es anterior, el año 2012 fue considerado por el periódico </a:t>
            </a:r>
            <a:r>
              <a:rPr lang="es-ES" sz="2800" dirty="0" err="1">
                <a:latin typeface="+mn-lt"/>
              </a:rPr>
              <a:t>The</a:t>
            </a:r>
            <a:r>
              <a:rPr lang="es-ES" sz="2800" dirty="0">
                <a:latin typeface="+mn-lt"/>
              </a:rPr>
              <a:t> New York Times el “año de los MOOC”.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800" dirty="0">
              <a:latin typeface="+mn-lt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>
                <a:latin typeface="+mn-lt"/>
              </a:rPr>
              <a:t>Pappano</a:t>
            </a:r>
            <a:r>
              <a:rPr lang="en-US" sz="2400" dirty="0">
                <a:latin typeface="+mn-lt"/>
              </a:rPr>
              <a:t>. (2012, 4 de </a:t>
            </a:r>
            <a:r>
              <a:rPr lang="en-US" sz="2400" dirty="0" err="1">
                <a:latin typeface="+mn-lt"/>
              </a:rPr>
              <a:t>noviembre</a:t>
            </a:r>
            <a:r>
              <a:rPr lang="en-US" sz="2400" dirty="0">
                <a:latin typeface="+mn-lt"/>
              </a:rPr>
              <a:t>).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latin typeface="+mn-lt"/>
              </a:rPr>
              <a:t>The year of the MOOCs.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latin typeface="+mn-lt"/>
              </a:rPr>
              <a:t>The New York Times, p. ED26.</a:t>
            </a:r>
            <a:endParaRPr lang="es-ES" sz="2400" dirty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12 Imagen" descr="elemo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786190"/>
            <a:ext cx="2006183" cy="1907589"/>
          </a:xfrm>
          <a:prstGeom prst="rect">
            <a:avLst/>
          </a:prstGeom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Introducción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91628" cy="403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9867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8 Marcador de contenido"/>
          <p:cNvSpPr txBox="1">
            <a:spLocks/>
          </p:cNvSpPr>
          <p:nvPr/>
        </p:nvSpPr>
        <p:spPr>
          <a:xfrm>
            <a:off x="4143372" y="3929066"/>
            <a:ext cx="4286280" cy="857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" sz="4800" dirty="0">
                <a:latin typeface="+mn-lt"/>
              </a:rPr>
              <a:t>n</a:t>
            </a: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068202-abstract-red-and-gold-paint-splatter-icon-alphanumeric-letter-o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714620"/>
            <a:ext cx="928694" cy="928694"/>
          </a:xfrm>
          <a:prstGeom prst="rect">
            <a:avLst/>
          </a:prstGeom>
        </p:spPr>
      </p:pic>
      <p:pic>
        <p:nvPicPr>
          <p:cNvPr id="6" name="5 Imagen" descr="068178-abstract-red-and-gold-paint-splatter-icon-alphanumeric-letter-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857760"/>
            <a:ext cx="928694" cy="928694"/>
          </a:xfrm>
          <a:prstGeom prst="rect">
            <a:avLst/>
          </a:prstGeom>
        </p:spPr>
      </p:pic>
      <p:pic>
        <p:nvPicPr>
          <p:cNvPr id="7" name="6 Imagen" descr="068198-abstract-red-and-gold-paint-splatter-icon-alphanumeric-letter-m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1" y="1643051"/>
            <a:ext cx="928694" cy="928694"/>
          </a:xfrm>
          <a:prstGeom prst="rect">
            <a:avLst/>
          </a:prstGeom>
        </p:spPr>
      </p:pic>
      <p:pic>
        <p:nvPicPr>
          <p:cNvPr id="8" name="7 Imagen" descr="068202-abstract-red-and-gold-paint-splatter-icon-alphanumeric-letter-o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714752"/>
            <a:ext cx="928694" cy="928694"/>
          </a:xfrm>
          <a:prstGeom prst="rect">
            <a:avLst/>
          </a:prstGeom>
        </p:spPr>
      </p:pic>
      <p:sp>
        <p:nvSpPr>
          <p:cNvPr id="9" name="18 Marcador de contenido"/>
          <p:cNvSpPr txBox="1">
            <a:spLocks/>
          </p:cNvSpPr>
          <p:nvPr/>
        </p:nvSpPr>
        <p:spPr>
          <a:xfrm>
            <a:off x="3286116" y="2928934"/>
            <a:ext cx="5643602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pen</a:t>
            </a:r>
            <a:endParaRPr kumimoji="0" lang="es-ES" sz="4800" b="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8 Marcador de contenido"/>
          <p:cNvSpPr txBox="1">
            <a:spLocks/>
          </p:cNvSpPr>
          <p:nvPr/>
        </p:nvSpPr>
        <p:spPr>
          <a:xfrm>
            <a:off x="4998348" y="5072074"/>
            <a:ext cx="3500462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ourses</a:t>
            </a:r>
            <a:endParaRPr kumimoji="0" lang="es-ES" sz="4800" b="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8 Marcador de contenido"/>
          <p:cNvSpPr txBox="1">
            <a:spLocks/>
          </p:cNvSpPr>
          <p:nvPr/>
        </p:nvSpPr>
        <p:spPr>
          <a:xfrm>
            <a:off x="2500298" y="1843716"/>
            <a:ext cx="5643602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assive</a:t>
            </a:r>
            <a:endParaRPr kumimoji="0" lang="es-ES" sz="4800" b="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¿qué son los MOOC?</a:t>
            </a:r>
            <a:endParaRPr lang="es-E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Algunas características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En teoría, son gratuitos (</a:t>
            </a:r>
            <a:r>
              <a:rPr lang="es-ES" sz="2800" dirty="0" err="1" smtClean="0"/>
              <a:t>Wiley</a:t>
            </a:r>
            <a:r>
              <a:rPr lang="es-ES" sz="2800" dirty="0" smtClean="0"/>
              <a:t>, 2012),  se puede emitir un certificado tras un pago (</a:t>
            </a:r>
            <a:r>
              <a:rPr lang="es-ES" sz="2800" dirty="0" err="1" smtClean="0"/>
              <a:t>McAuley</a:t>
            </a:r>
            <a:r>
              <a:rPr lang="es-ES" sz="2800" dirty="0" smtClean="0"/>
              <a:t>, 2010)</a:t>
            </a:r>
          </a:p>
          <a:p>
            <a:r>
              <a:rPr lang="es-ES" sz="2800" dirty="0" smtClean="0"/>
              <a:t>No hay atención personalizada (Liyanagunawardena et </a:t>
            </a:r>
            <a:r>
              <a:rPr lang="es-ES" sz="2800" dirty="0" err="1" smtClean="0"/>
              <a:t>all</a:t>
            </a:r>
            <a:r>
              <a:rPr lang="es-ES" sz="2800" dirty="0" smtClean="0"/>
              <a:t>, 2013) ni seguimiento (Reich, 2012)</a:t>
            </a:r>
          </a:p>
          <a:p>
            <a:r>
              <a:rPr lang="es-ES" sz="2800" dirty="0" smtClean="0"/>
              <a:t>Los contenidos se basan fundamentalmente en mini-videos (</a:t>
            </a:r>
            <a:r>
              <a:rPr lang="es-ES" sz="2800" dirty="0" err="1" smtClean="0"/>
              <a:t>Leton</a:t>
            </a:r>
            <a:r>
              <a:rPr lang="es-ES" sz="2800" dirty="0" smtClean="0"/>
              <a:t>, 2013)</a:t>
            </a:r>
          </a:p>
          <a:p>
            <a:r>
              <a:rPr lang="es-ES" sz="2800" dirty="0" smtClean="0"/>
              <a:t>Evaluación sencilla (Roig, 2014)</a:t>
            </a:r>
          </a:p>
          <a:p>
            <a:r>
              <a:rPr lang="es-ES" sz="2800" dirty="0" smtClean="0"/>
              <a:t>No hay límite inferior para el número de estudiantes inscritos (</a:t>
            </a:r>
            <a:r>
              <a:rPr lang="es-ES" sz="2800" i="1" dirty="0" smtClean="0"/>
              <a:t>de cosecha propia</a:t>
            </a:r>
            <a:r>
              <a:rPr lang="es-ES" sz="2800" dirty="0" smtClean="0"/>
              <a:t>)</a:t>
            </a:r>
          </a:p>
          <a:p>
            <a:endParaRPr lang="es-ES" sz="2800" dirty="0" smtClean="0"/>
          </a:p>
          <a:p>
            <a:pPr algn="r">
              <a:buNone/>
            </a:pPr>
            <a:endParaRPr lang="es-E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“Plataformas” que ofrecen MOOC</a:t>
            </a:r>
            <a:endParaRPr lang="es-ES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67" y="1709192"/>
            <a:ext cx="6747197" cy="3384376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>
            <a:off x="3766401" y="4733528"/>
            <a:ext cx="4333991" cy="1154080"/>
            <a:chOff x="3766401" y="4581128"/>
            <a:chExt cx="4333991" cy="1154080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118" y="4581128"/>
              <a:ext cx="1835274" cy="105258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401" y="4581128"/>
              <a:ext cx="1154080" cy="115408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“Zoología” de MOOC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err="1" smtClean="0"/>
              <a:t>xMOOC</a:t>
            </a:r>
            <a:endParaRPr lang="es-ES" sz="2400" dirty="0" smtClean="0"/>
          </a:p>
          <a:p>
            <a:r>
              <a:rPr lang="es-ES" sz="2400" dirty="0" err="1" smtClean="0"/>
              <a:t>cMOOC</a:t>
            </a:r>
            <a:endParaRPr lang="es-ES" sz="2400" dirty="0" smtClean="0"/>
          </a:p>
          <a:p>
            <a:r>
              <a:rPr lang="es-ES" sz="2400" b="1" dirty="0" err="1" smtClean="0"/>
              <a:t>aMOOC</a:t>
            </a:r>
            <a:endParaRPr lang="es-ES" sz="2400" b="1" dirty="0" smtClean="0"/>
          </a:p>
          <a:p>
            <a:r>
              <a:rPr lang="es-ES" sz="2400" dirty="0" smtClean="0"/>
              <a:t>MOOT</a:t>
            </a:r>
          </a:p>
          <a:p>
            <a:r>
              <a:rPr lang="es-ES" sz="2400" dirty="0" smtClean="0"/>
              <a:t>MOOL</a:t>
            </a:r>
          </a:p>
          <a:p>
            <a:r>
              <a:rPr lang="es-ES" sz="2400" dirty="0" smtClean="0"/>
              <a:t>DOOC</a:t>
            </a:r>
          </a:p>
          <a:p>
            <a:r>
              <a:rPr lang="es-ES" sz="2400" dirty="0" smtClean="0"/>
              <a:t>POOCS</a:t>
            </a:r>
          </a:p>
          <a:p>
            <a:r>
              <a:rPr lang="es-ES" sz="2400" dirty="0" smtClean="0"/>
              <a:t>POC</a:t>
            </a:r>
          </a:p>
          <a:p>
            <a:r>
              <a:rPr lang="es-ES" sz="2400" dirty="0" smtClean="0"/>
              <a:t>ROOC</a:t>
            </a:r>
            <a:endParaRPr lang="es-ES" sz="2400" dirty="0"/>
          </a:p>
        </p:txBody>
      </p:sp>
      <p:pic>
        <p:nvPicPr>
          <p:cNvPr id="4" name="3 Imagen" descr="Camió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071678"/>
            <a:ext cx="4714908" cy="31353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 y retos de los MOOC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s-ES" dirty="0" smtClean="0"/>
              <a:t>Deserción (</a:t>
            </a:r>
            <a:r>
              <a:rPr lang="es-ES" dirty="0" err="1" smtClean="0"/>
              <a:t>Adamapuolos</a:t>
            </a:r>
            <a:r>
              <a:rPr lang="es-ES" dirty="0" smtClean="0"/>
              <a:t>, 2013), (Forbes, 2012)</a:t>
            </a:r>
          </a:p>
          <a:p>
            <a:r>
              <a:rPr lang="es-ES" dirty="0" smtClean="0"/>
              <a:t>“No tienen pedagogía” (Zapata, 2011)</a:t>
            </a:r>
          </a:p>
          <a:p>
            <a:r>
              <a:rPr lang="es-ES" dirty="0" smtClean="0"/>
              <a:t>Calidad de la formación (</a:t>
            </a:r>
            <a:r>
              <a:rPr lang="es-ES" dirty="0" err="1" smtClean="0"/>
              <a:t>Conole</a:t>
            </a:r>
            <a:r>
              <a:rPr lang="es-ES" dirty="0" smtClean="0"/>
              <a:t>, 2013) y eficacia pedagógica (</a:t>
            </a:r>
            <a:r>
              <a:rPr lang="es-ES" dirty="0" err="1" smtClean="0"/>
              <a:t>Sonwalkar</a:t>
            </a:r>
            <a:r>
              <a:rPr lang="es-ES" dirty="0" smtClean="0"/>
              <a:t>, 2013)</a:t>
            </a:r>
          </a:p>
          <a:p>
            <a:r>
              <a:rPr lang="es-ES" dirty="0" smtClean="0"/>
              <a:t>Sostenibilidad (Yuan &amp; Powell, 2013)</a:t>
            </a:r>
          </a:p>
          <a:p>
            <a:r>
              <a:rPr lang="es-ES" dirty="0" smtClean="0"/>
              <a:t>Evaluación (</a:t>
            </a:r>
            <a:r>
              <a:rPr lang="es-ES" dirty="0" err="1" smtClean="0"/>
              <a:t>Renz</a:t>
            </a:r>
            <a:r>
              <a:rPr lang="es-ES" dirty="0" smtClean="0"/>
              <a:t> et </a:t>
            </a:r>
            <a:r>
              <a:rPr lang="es-ES" dirty="0" err="1" smtClean="0"/>
              <a:t>all</a:t>
            </a:r>
            <a:r>
              <a:rPr lang="es-ES" dirty="0" smtClean="0"/>
              <a:t>, 2014)</a:t>
            </a:r>
          </a:p>
          <a:p>
            <a:r>
              <a:rPr lang="es-ES" b="1" dirty="0" smtClean="0"/>
              <a:t>Personalización (Zapata, 2013)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863</Words>
  <Application>Microsoft Office PowerPoint</Application>
  <PresentationFormat>Presentación en pantalla 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Doctorado en Ingeniería Telemática Seminario II de Investigación</vt:lpstr>
      <vt:lpstr>Agenda</vt:lpstr>
      <vt:lpstr>Introducción</vt:lpstr>
      <vt:lpstr>Presentación de PowerPoint</vt:lpstr>
      <vt:lpstr>¿qué son los MOOC?</vt:lpstr>
      <vt:lpstr>Algunas características</vt:lpstr>
      <vt:lpstr>“Plataformas” que ofrecen MOOC</vt:lpstr>
      <vt:lpstr>“Zoología” de MOOC</vt:lpstr>
      <vt:lpstr>Problemas y retos de los MOOC</vt:lpstr>
      <vt:lpstr>Sobre la formación en el siglo XXI</vt:lpstr>
      <vt:lpstr>Preguntas motivadoras</vt:lpstr>
      <vt:lpstr>Revisión bibliográfica</vt:lpstr>
      <vt:lpstr>MOOC: Metodología se diseño</vt:lpstr>
      <vt:lpstr>“Personalización” en un MOOC</vt:lpstr>
      <vt:lpstr>Estilos de aprendizaje</vt:lpstr>
      <vt:lpstr>“Personalización” en un MOOC</vt:lpstr>
      <vt:lpstr>Estados del arte relacionados</vt:lpstr>
      <vt:lpstr>Discusión</vt:lpstr>
      <vt:lpstr>Premisa</vt:lpstr>
      <vt:lpstr>Técnicas de “personalización”</vt:lpstr>
      <vt:lpstr>Técnicas para “personalización” de MOOC</vt:lpstr>
      <vt:lpstr>Brechas encontradas</vt:lpstr>
      <vt:lpstr>Brechas encontradas</vt:lpstr>
      <vt:lpstr>Pregunta de investigación</vt:lpstr>
      <vt:lpstr>Objetivo general</vt:lpstr>
      <vt:lpstr>Objetivos específicos</vt:lpstr>
      <vt:lpstr>¡Muchas gracias!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Mario Solarte</cp:lastModifiedBy>
  <cp:revision>180</cp:revision>
  <dcterms:created xsi:type="dcterms:W3CDTF">2009-11-04T17:09:49Z</dcterms:created>
  <dcterms:modified xsi:type="dcterms:W3CDTF">2014-11-10T19:47:04Z</dcterms:modified>
</cp:coreProperties>
</file>